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1" r:id="rId6"/>
    <p:sldId id="276" r:id="rId7"/>
    <p:sldId id="260" r:id="rId8"/>
    <p:sldId id="262" r:id="rId9"/>
    <p:sldId id="263" r:id="rId10"/>
    <p:sldId id="264" r:id="rId11"/>
    <p:sldId id="265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FBD5-E4C3-49A0-8F3A-6247DE6D879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2F0B-3643-48C2-A1CF-602B00CB1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C97A-6361-43B6-8B3E-64F9965D1F6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599F-2230-4436-A0F8-CF0077074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77A9-8A20-43BE-9E3A-BDFA18DE7EA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FED7-E8BA-446A-B615-9BC228588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4377-17BC-445E-A2F8-9F9826C17D41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7CDF-20D8-4488-838B-7715056C4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E0B7-B631-4AE4-B399-C6A6A46D125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D8D3-7EBB-43BD-B9CD-684ED7C2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F19E-A5C0-481C-875C-8A7B50A396DA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5C67-750B-48C2-8BB1-42A8CFE70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D743-939C-4927-81EA-784F376A4F6D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98BF-3124-43D5-94FB-30DCC1765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6D7E-5367-48C1-812D-1C55C8F833B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08C2-60A2-41F6-84B1-B88F6D257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284B-610F-4474-AAF6-8F5260ADF33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FEF5-3C66-43DD-A9C3-ECF7B17B6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DB02-83B7-4700-8799-EF7FA783FF4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CFEE-16EB-4FEA-A68D-FF96ECE53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E8DC-A46D-4BB4-B54C-BBA9CEB4132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5A76-93BD-438B-9C9B-4572CB1DD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A8E6E-73C2-4207-A7F4-81EBB032F2C2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09424-03C7-45D7-A798-8C259BAEF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3"/>
          <p:cNvGrpSpPr>
            <a:grpSpLocks/>
          </p:cNvGrpSpPr>
          <p:nvPr/>
        </p:nvGrpSpPr>
        <p:grpSpPr bwMode="auto">
          <a:xfrm>
            <a:off x="0" y="20638"/>
            <a:ext cx="1116013" cy="6837362"/>
            <a:chOff x="0" y="20786"/>
            <a:chExt cx="1562100" cy="6837214"/>
          </a:xfrm>
        </p:grpSpPr>
        <p:pic>
          <p:nvPicPr>
            <p:cNvPr id="13318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4" name="Группа 13"/>
          <p:cNvGrpSpPr>
            <a:grpSpLocks/>
          </p:cNvGrpSpPr>
          <p:nvPr/>
        </p:nvGrpSpPr>
        <p:grpSpPr bwMode="auto">
          <a:xfrm>
            <a:off x="8101013" y="20638"/>
            <a:ext cx="1049337" cy="6837362"/>
            <a:chOff x="0" y="20786"/>
            <a:chExt cx="1562100" cy="6837214"/>
          </a:xfrm>
        </p:grpSpPr>
        <p:pic>
          <p:nvPicPr>
            <p:cNvPr id="1331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8" descr="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2150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21507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115616" y="188640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завершується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пригощанням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присутніх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гостей.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вареники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картоплею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капустою. 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попадеться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перцем.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сміються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«На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вдачу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Ліга стар\наші\IMG_2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3387725" cy="2540000"/>
          </a:xfrm>
          <a:prstGeom prst="rect">
            <a:avLst/>
          </a:prstGeom>
          <a:noFill/>
        </p:spPr>
      </p:pic>
      <p:pic>
        <p:nvPicPr>
          <p:cNvPr id="3075" name="Picture 3" descr="G:\Ліга стар\наші\IMG_0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540000" cy="2662237"/>
          </a:xfrm>
          <a:prstGeom prst="rect">
            <a:avLst/>
          </a:prstGeom>
          <a:noFill/>
        </p:spPr>
      </p:pic>
      <p:pic>
        <p:nvPicPr>
          <p:cNvPr id="3076" name="Picture 4" descr="G:\Ліга стар\наші\IMG_0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362" y="3861048"/>
            <a:ext cx="2518717" cy="2695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2253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0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2253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043608" y="5229200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Ми організовуємо вечорниці з метою підтримки та поширення народних традицій, адже свято Андрія — це веселий настрій, давні звичаї та магічні дійства, що вселяють у людей віру в найкраще.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атмосферу свята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традиціях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побувавши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таких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вечорницях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по-домашньому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милих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по-козацьк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галасливих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по-українськи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щедрих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Ліга стар\наші\IMG_2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336704" cy="47510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3174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31747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 descr="E:\2016-2017\ПЕДОРГ\фото_відео\01.09_2016\Новая папка\x3zrAncUc4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5689847" cy="29412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9792" y="3573016"/>
            <a:ext cx="371204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Презентацію підготували учениці 11 класу: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Третяк Христина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Антонюк Ангеліна</a:t>
            </a:r>
          </a:p>
          <a:p>
            <a:pPr algn="ctr"/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Капуловська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Ірина</a:t>
            </a:r>
          </a:p>
          <a:p>
            <a:pPr algn="ctr"/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Вахоцька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Оксана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Остапенко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Альона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3"/>
          <p:cNvGrpSpPr>
            <a:grpSpLocks/>
          </p:cNvGrpSpPr>
          <p:nvPr/>
        </p:nvGrpSpPr>
        <p:grpSpPr bwMode="auto">
          <a:xfrm>
            <a:off x="0" y="20638"/>
            <a:ext cx="1042988" cy="6837362"/>
            <a:chOff x="0" y="20786"/>
            <a:chExt cx="1562100" cy="6837214"/>
          </a:xfrm>
        </p:grpSpPr>
        <p:pic>
          <p:nvPicPr>
            <p:cNvPr id="1434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8" name="Группа 13"/>
          <p:cNvGrpSpPr>
            <a:grpSpLocks/>
          </p:cNvGrpSpPr>
          <p:nvPr/>
        </p:nvGrpSpPr>
        <p:grpSpPr bwMode="auto">
          <a:xfrm>
            <a:off x="8172450" y="20638"/>
            <a:ext cx="977900" cy="6837362"/>
            <a:chOff x="0" y="20786"/>
            <a:chExt cx="1562100" cy="6837214"/>
          </a:xfrm>
        </p:grpSpPr>
        <p:pic>
          <p:nvPicPr>
            <p:cNvPr id="1434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1143000" y="549275"/>
            <a:ext cx="2132856" cy="59039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2000" dirty="0" smtClean="0"/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Первозванного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шанован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православних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дванадцяти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апостолів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Петро Перший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найвищу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нагороду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Орден Святого апостола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Первозванного,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сановники. </a:t>
            </a:r>
          </a:p>
          <a:p>
            <a:pPr>
              <a:buFont typeface="Georgia" pitchFamily="18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християнський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святий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обряди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дохристиянських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0" name="Picture 11" descr="Слайд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980728"/>
            <a:ext cx="4681141" cy="406400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3"/>
          <p:cNvGrpSpPr>
            <a:grpSpLocks/>
          </p:cNvGrpSpPr>
          <p:nvPr/>
        </p:nvGrpSpPr>
        <p:grpSpPr bwMode="auto">
          <a:xfrm>
            <a:off x="0" y="20638"/>
            <a:ext cx="1042988" cy="6837362"/>
            <a:chOff x="0" y="20786"/>
            <a:chExt cx="1562100" cy="6837214"/>
          </a:xfrm>
        </p:grpSpPr>
        <p:pic>
          <p:nvPicPr>
            <p:cNvPr id="15365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2" name="Группа 13"/>
          <p:cNvGrpSpPr>
            <a:grpSpLocks/>
          </p:cNvGrpSpPr>
          <p:nvPr/>
        </p:nvGrpSpPr>
        <p:grpSpPr bwMode="auto">
          <a:xfrm>
            <a:off x="8101013" y="20638"/>
            <a:ext cx="1049337" cy="6837362"/>
            <a:chOff x="0" y="20786"/>
            <a:chExt cx="1562100" cy="6837214"/>
          </a:xfrm>
        </p:grpSpPr>
        <p:pic>
          <p:nvPicPr>
            <p:cNvPr id="1536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1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143000" y="1341438"/>
            <a:ext cx="1772816" cy="3887787"/>
          </a:xfrm>
          <a:noFill/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назвали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день, 13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стилем (30.11 за старим стилем).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перших свят,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зимовий цикл.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72" name="Picture 12" descr="Andriy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1052736"/>
            <a:ext cx="4681141" cy="4114496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7"/>
          <p:cNvGrpSpPr>
            <a:grpSpLocks/>
          </p:cNvGrpSpPr>
          <p:nvPr/>
        </p:nvGrpSpPr>
        <p:grpSpPr bwMode="auto">
          <a:xfrm>
            <a:off x="0" y="20638"/>
            <a:ext cx="755650" cy="6837362"/>
            <a:chOff x="0" y="20786"/>
            <a:chExt cx="1562100" cy="6837214"/>
          </a:xfrm>
        </p:grpSpPr>
        <p:pic>
          <p:nvPicPr>
            <p:cNvPr id="1639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6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1639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16388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9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6156175" y="731838"/>
            <a:ext cx="1944837" cy="5073426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z="1400" dirty="0" smtClean="0">
                <a:latin typeface="Times New Roman" pitchFamily="18" charset="0"/>
              </a:rPr>
              <a:t>    </a:t>
            </a:r>
            <a:r>
              <a:rPr lang="uk-UA" sz="1400" b="1" dirty="0" smtClean="0">
                <a:latin typeface="Times New Roman" pitchFamily="18" charset="0"/>
              </a:rPr>
              <a:t>В Звенигородській загальноосвітній школі-інтернаті І-ІІ </a:t>
            </a:r>
            <a:r>
              <a:rPr lang="uk-UA" sz="1400" b="1" dirty="0" err="1" smtClean="0">
                <a:latin typeface="Times New Roman" pitchFamily="18" charset="0"/>
              </a:rPr>
              <a:t>ст.-спортивному</a:t>
            </a:r>
            <a:r>
              <a:rPr lang="uk-UA" sz="1400" b="1" dirty="0" smtClean="0">
                <a:latin typeface="Times New Roman" pitchFamily="18" charset="0"/>
              </a:rPr>
              <a:t> ліцеї щорічно відбувається святкове календарно-обрядове дійство під назвою </a:t>
            </a:r>
            <a:r>
              <a:rPr lang="uk-UA" sz="1400" b="1" dirty="0" err="1" smtClean="0">
                <a:latin typeface="Times New Roman" pitchFamily="18" charset="0"/>
              </a:rPr>
              <a:t>“Андрію</a:t>
            </a:r>
            <a:r>
              <a:rPr lang="uk-UA" sz="1400" b="1" dirty="0" smtClean="0">
                <a:latin typeface="Times New Roman" pitchFamily="18" charset="0"/>
              </a:rPr>
              <a:t>, Андрію, на тебе маю </a:t>
            </a:r>
            <a:r>
              <a:rPr lang="uk-UA" sz="1400" b="1" dirty="0" err="1" smtClean="0">
                <a:latin typeface="Times New Roman" pitchFamily="18" charset="0"/>
              </a:rPr>
              <a:t>надію”</a:t>
            </a:r>
            <a:r>
              <a:rPr lang="uk-UA" sz="1400" b="1" dirty="0" smtClean="0">
                <a:latin typeface="Times New Roman" pitchFamily="18" charset="0"/>
              </a:rPr>
              <a:t>.  </a:t>
            </a:r>
          </a:p>
          <a:p>
            <a:pPr>
              <a:buFont typeface="Georgia" pitchFamily="18" charset="0"/>
              <a:buNone/>
            </a:pPr>
            <a:r>
              <a:rPr lang="uk-UA" sz="1400" b="1" dirty="0" smtClean="0">
                <a:latin typeface="Times New Roman" pitchFamily="18" charset="0"/>
              </a:rPr>
              <a:t>         Розпочинають його ведучі, які розповідають гостям про славну історію свята та необхідність збереження народних традицій, звичаїв і обрядів.</a:t>
            </a:r>
            <a:endParaRPr lang="ru-RU" sz="1400" b="1" dirty="0" smtClean="0">
              <a:latin typeface="Times New Roman" pitchFamily="18" charset="0"/>
            </a:endParaRPr>
          </a:p>
        </p:txBody>
      </p:sp>
      <p:pic>
        <p:nvPicPr>
          <p:cNvPr id="16400" name="Picture 16" descr="IMG_276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196752"/>
            <a:ext cx="5087838" cy="3815878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18437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18435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043608" y="260648"/>
            <a:ext cx="2016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Починає  вечорниці дбайлива  господиня.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764704"/>
            <a:ext cx="19442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годиться, першими до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заходять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дзвінкими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піснями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Очікуючи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парубків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беруться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випікання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головного атрибуту свята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калити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символу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достатку,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досвідчена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господиня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Ліга стар\наші\IMG_2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3387725" cy="2540000"/>
          </a:xfrm>
          <a:prstGeom prst="rect">
            <a:avLst/>
          </a:prstGeom>
          <a:noFill/>
        </p:spPr>
      </p:pic>
      <p:pic>
        <p:nvPicPr>
          <p:cNvPr id="1029" name="Picture 5" descr="G:\Ліга стар\наші\IMG_2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40968"/>
            <a:ext cx="3387725" cy="2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1946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1945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043608" y="3326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гадати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найулюбленіша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Андріївських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вечорниць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G:\Ліга стар\наші\IMG_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2708275" cy="2032000"/>
          </a:xfrm>
          <a:prstGeom prst="rect">
            <a:avLst/>
          </a:prstGeom>
          <a:noFill/>
        </p:spPr>
      </p:pic>
      <p:pic>
        <p:nvPicPr>
          <p:cNvPr id="2059" name="Picture 11" descr="G:\Ліга стар\наші\IMG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2708275" cy="2032000"/>
          </a:xfrm>
          <a:prstGeom prst="rect">
            <a:avLst/>
          </a:prstGeom>
          <a:noFill/>
        </p:spPr>
      </p:pic>
      <p:pic>
        <p:nvPicPr>
          <p:cNvPr id="2062" name="Picture 14" descr="G:\Ліга стар\наші\IMG_2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2708275" cy="2032000"/>
          </a:xfrm>
          <a:prstGeom prst="rect">
            <a:avLst/>
          </a:prstGeom>
          <a:noFill/>
        </p:spPr>
      </p:pic>
      <p:pic>
        <p:nvPicPr>
          <p:cNvPr id="2064" name="Picture 16" descr="G:\Ліга стар\наші\IMG_0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2708275" cy="2032000"/>
          </a:xfrm>
          <a:prstGeom prst="rect">
            <a:avLst/>
          </a:prstGeom>
          <a:noFill/>
        </p:spPr>
      </p:pic>
      <p:pic>
        <p:nvPicPr>
          <p:cNvPr id="2068" name="Picture 20" descr="G:\Ліга стар\наші\IMG_2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581128"/>
            <a:ext cx="2708275" cy="203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1741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0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1741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7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836613"/>
            <a:ext cx="2592387" cy="5256212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</a:rPr>
              <a:t>    Потім відбувається розшукування калити. Як зайде сонце, дівчата сідають рядком і чекають на парубоцьку громаду. Хлопці ж, звичайно, крізь віконця непомітно слідкують за приготуваннями дівчат і коли настає час — вони вже на порозі. Заходять парубки до хати один по одному, кожен тримаючи свою правицю на правому плечі попереднього. По-військовому вклоняються та співають дівчатам жартівливе, вигадане на ходу вітання на будь-який наспів. Дівчата, ставши навпроти хлопців, також вклоняються й у відповідь співають своєї привітальної. Виходить веселе невимушене спілкування із жартівливим кпинуванням. </a:t>
            </a:r>
          </a:p>
        </p:txBody>
      </p:sp>
      <p:pic>
        <p:nvPicPr>
          <p:cNvPr id="17419" name="Picture 11" descr="IMG_279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404813"/>
            <a:ext cx="3889375" cy="2917825"/>
          </a:xfrm>
        </p:spPr>
      </p:pic>
      <p:pic>
        <p:nvPicPr>
          <p:cNvPr id="17420" name="Picture 12" descr="IMG_2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500438"/>
            <a:ext cx="3889375" cy="2916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19461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8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1945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620688"/>
            <a:ext cx="15121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Після веселих перемовок та українських пісень починається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найкумедніша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частина вечорниць - кусання калити. Мета пана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Калитинського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– розсмішити пана Коцюбинського, а той, в свою чергу намагається витримати всі жарти, не посміхнутися та  відкусити шматочок калити.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Ліга стар\наші\IMG_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4"/>
            <a:ext cx="2708275" cy="2032000"/>
          </a:xfrm>
          <a:prstGeom prst="rect">
            <a:avLst/>
          </a:prstGeom>
          <a:noFill/>
        </p:spPr>
      </p:pic>
      <p:pic>
        <p:nvPicPr>
          <p:cNvPr id="1027" name="Picture 3" descr="G:\Ліга стар\наші\IMG_2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2708275" cy="2032000"/>
          </a:xfrm>
          <a:prstGeom prst="rect">
            <a:avLst/>
          </a:prstGeom>
          <a:noFill/>
        </p:spPr>
      </p:pic>
      <p:pic>
        <p:nvPicPr>
          <p:cNvPr id="1028" name="Picture 4" descr="G:\Ліга стар\наші\IMG_0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2708275" cy="203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3"/>
          <p:cNvGrpSpPr>
            <a:grpSpLocks/>
          </p:cNvGrpSpPr>
          <p:nvPr/>
        </p:nvGrpSpPr>
        <p:grpSpPr bwMode="auto">
          <a:xfrm>
            <a:off x="0" y="20638"/>
            <a:ext cx="971550" cy="6837362"/>
            <a:chOff x="0" y="20786"/>
            <a:chExt cx="1562100" cy="6837214"/>
          </a:xfrm>
        </p:grpSpPr>
        <p:pic>
          <p:nvPicPr>
            <p:cNvPr id="20485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2" name="Группа 13"/>
          <p:cNvGrpSpPr>
            <a:grpSpLocks/>
          </p:cNvGrpSpPr>
          <p:nvPr/>
        </p:nvGrpSpPr>
        <p:grpSpPr bwMode="auto">
          <a:xfrm>
            <a:off x="8243888" y="20638"/>
            <a:ext cx="906462" cy="6837362"/>
            <a:chOff x="0" y="20786"/>
            <a:chExt cx="1562100" cy="6837214"/>
          </a:xfrm>
        </p:grpSpPr>
        <p:pic>
          <p:nvPicPr>
            <p:cNvPr id="20483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115616" y="1166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Завершується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калиту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знімають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Ліга стар\IMG_2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81888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моя6</Template>
  <TotalTime>126</TotalTime>
  <Words>419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15</cp:revision>
  <dcterms:created xsi:type="dcterms:W3CDTF">2016-10-21T16:49:09Z</dcterms:created>
  <dcterms:modified xsi:type="dcterms:W3CDTF">2016-10-21T19:01:11Z</dcterms:modified>
</cp:coreProperties>
</file>